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Arim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2E357C-E744-4619-993B-213182662F59}">
  <a:tblStyle styleId="{822E357C-E744-4619-993B-213182662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mo-bold.fntdata"/><Relationship Id="rId23" Type="http://schemas.openxmlformats.org/officeDocument/2006/relationships/font" Target="fonts/Arim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boldItalic.fntdata"/><Relationship Id="rId25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southafrican.com/technology/bluetooth-5-versus-4-specs-difference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digikey.com/product-detail/en/sparkfun-electronics/LCD-15079/1568-LCD-15079-ND/9953913?utm_adgroup=Evaluation%20Boards%20-%20Expansion%20Boards%2C%20Daughter%20Cards&amp;utm_source=google&amp;utm_medium=cpc&amp;utm_campaign=Shopping_Product_Development%20Boards%2C%20Kits%2C%20Programmers&amp;utm_term=&amp;utm_content=Evaluation%20Boards%20-%20Expansion%20Boards%2C%20Daughter%20Cards&amp;gclid=CjwKCAjw5Kv7BRBSEiwAXGDElQhs4e7W1qfTwrSYSukGTB9eB3NVdq4i9hvr1jpR1Nmv8a59ktaZcBoC62AQAvD_BwE" TargetMode="External"/><Relationship Id="rId3" Type="http://schemas.openxmlformats.org/officeDocument/2006/relationships/hyperlink" Target="https://www.sciencebuddies.org/science-fair-projects/science-fair/display-board-fonts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irststreetonline.com/shop.axd/ProductDetails?ITEM_NO=16200&amp;gclid=EAIaIQobChMI8afJ5rn26wIVCuKzCh2ergYZEAQYByABEgKik_D_BwE&amp;fbclid=IwAR1AZVHsgG_wXL0RY-LTG8woD85gA1jDyoRoo3KOEJaI7c-m_eUSqNDFl9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sc.com/cinema/products/accessibility-solutions/usl-cch-100/?fbclid=IwAR388d8UNcA0GwJmpXFMIxWfbNsenGwsez5eldwyUm66oc_i9uhs4MK-70c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9fdf4837b_1_37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99fdf4837b_1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ae769213d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ae769213d_0_5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6. 	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https://www.thesouthafrican.com/technology/bluetooth-5-versus-4-specs-differences/</a:t>
            </a:r>
            <a:br>
              <a:rPr lang="en-US"/>
            </a:b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ae769213d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ae769213d_0_5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    The Sparkfun transparent LCD screen works only with microcontrollers having a minimum of 5500 Bytes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of RAM. Look at the datasheet: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digikey.com/product-detail/en/sparkfun-electronics/LCD-15079/1568-LCD-15079-ND/9953913?utm_adgroup=Evaluation%20Boards%20-%20Expansion%20Boards%2C%20Daughter%20Cards&amp;utm_source=google&amp;utm_medium=cpc&amp;utm_campaign=Shopping_Product_Development%20Boards%2C%20Kits%2C%20Programmers&amp;utm_term=&amp;utm_content=Evaluation%20Boards%20-%20Expansion%20Boards%2C%20Daughter%20Cards&amp;gclid=CjwKCAjw5Kv7BRBSEiwAXGDElQhs4e7W1qfTwrSYSukGTB9eB3NVdq4i9hvr1jpR1Nmv8a59ktaZcBoC62AQAvD_Bw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8.      For 5 feet the minimum average font size of comfort  is 25-30 pts. Link: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https://www.sciencebuddies.org/science-fair-projects/science-fair/display-board-fonts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/>
              <a:t>	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Dom Barnard. “Average Speaking Rate and Words per Minute.”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Virtualspeech.Com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VirtualSpeech, 20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	Jan. 2018,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93318aea4_9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93318aea4_9_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9fdf4837b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9fdf4837b_0_73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36c1fa616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36c1fa616_1_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93318aea4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93318aea4_0_1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9fdf4837b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9fdf4837b_0_6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9fdf4837b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9fdf4837b_1_1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9fa93faf6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9fa93faf6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9fdf4837b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99fdf4837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9fdf4837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9fdf4837b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360"/>
              </a:spcBef>
              <a:spcAft>
                <a:spcPts val="0"/>
              </a:spcAft>
              <a:buSzPts val="12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https://www.firststreetonline.com/shop.axd/ProductDetails?ITEM_NO=16200&amp;gclid=EAIaIQobChMI8afJ5rn26wIVCuKzCh2ergYZEAQYByABEgKik_D_BwE&amp;fbclid=IwAR1AZVHsgG_wXL0RY-LTG8woD85gA1jDyoRoo3KOEJaI7c-m_eUSqNDFl9g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9fa93faf6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9fa93faf6_0_17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234950" lvl="0" marL="457200" rtl="0" algn="l">
              <a:spcBef>
                <a:spcPts val="360"/>
              </a:spcBef>
              <a:spcAft>
                <a:spcPts val="0"/>
              </a:spcAft>
              <a:buSzPts val="100"/>
              <a:buAutoNum type="arabicPeriod"/>
            </a:pPr>
            <a:r>
              <a:t/>
            </a:r>
            <a:endParaRPr sz="100"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n-US" u="sng">
                <a:hlinkClick r:id="rId2"/>
              </a:rPr>
              <a:t>https://www.qsc.com/cinema/products/accessibility-solutions/usl-cch-100/?fbclid=IwAR388d8UNcA0GwJmpXFMIxWfbNsenGwsez5eldwyUm66oc_i9uhs4MK-70c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https://ifmyhandscouldspeak.wordpress.com/common-myths-about-deaf-people-and-the-truth/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999dfea83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999dfea83_2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Ask Professor/Team on which alternate image is better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9fdf4837b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9fdf4837b_0_5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/>
              <a:t>	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Dom Barnard. “Average Speaking Rate and Words per Minute.”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Virtualspeech.Com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, VirtualSpeech, 20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	Jan. 2018,</a:t>
            </a: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fdf4837b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fdf4837b_0_53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 am not satisfied with the size of the block diagram, as Prof Goeckel for input - Rushiv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ae769213d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ae769213d_0_4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3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Alternatives include Cobalt free batteries and Sand batteries. But they heat up more and drive the price.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Google Shape;17;p2"/>
          <p:cNvPicPr preferRelativeResize="0"/>
          <p:nvPr/>
        </p:nvPicPr>
        <p:blipFill rotWithShape="1">
          <a:blip r:embed="rId2">
            <a:alphaModFix/>
          </a:blip>
          <a:srcRect b="2250" l="2230" r="-2230" t="-2250"/>
          <a:stretch/>
        </p:blipFill>
        <p:spPr>
          <a:xfrm>
            <a:off x="-1919275" y="2590800"/>
            <a:ext cx="4267200" cy="4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Google Shape;21;p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Google Shape;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52400" y="6172200"/>
            <a:ext cx="72009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- UMass Amherst</a:t>
            </a:r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52400" y="6172200"/>
            <a:ext cx="70509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- UMass Amherst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38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33.png"/><Relationship Id="rId5" Type="http://schemas.openxmlformats.org/officeDocument/2006/relationships/image" Target="../media/image46.png"/><Relationship Id="rId6" Type="http://schemas.openxmlformats.org/officeDocument/2006/relationships/image" Target="../media/image27.png"/><Relationship Id="rId7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379500" y="3263450"/>
            <a:ext cx="65355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457200" lvl="1" marL="182880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300"/>
              <a:t>By Team 24</a:t>
            </a:r>
            <a:endParaRPr sz="2300"/>
          </a:p>
          <a:p>
            <a:pPr indent="0" lvl="1" marL="182880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t/>
            </a:r>
            <a:endParaRPr sz="2300"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300"/>
              <a:t>	</a:t>
            </a:r>
            <a:endParaRPr sz="2300"/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143000" y="20022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Captcha-Mask</a:t>
            </a:r>
            <a:br>
              <a:rPr lang="en-US"/>
            </a:br>
            <a:r>
              <a:rPr lang="en-US"/>
              <a:t>SDP 2021 PDR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-70950" y="3639200"/>
            <a:ext cx="87681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182880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300"/>
              <a:t>Faculty Advisor: Professor Dennis Goeckel</a:t>
            </a:r>
            <a:endParaRPr sz="2300"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</a:pPr>
            <a:r>
              <a:rPr lang="en-US" sz="2300"/>
              <a:t>	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52388" y="4388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2: The Mobile/Cloud Unit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4175"/>
            <a:ext cx="9144000" cy="9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225" y="1185675"/>
            <a:ext cx="6111681" cy="48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9725" y="3606825"/>
            <a:ext cx="3313100" cy="18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6767825" y="4097200"/>
            <a:ext cx="17169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Bluetooth chip will use bluetooth 4.2 or 5.0 for </a:t>
            </a:r>
            <a:r>
              <a:rPr lang="en-US" sz="1300"/>
              <a:t>connectivity</a:t>
            </a:r>
            <a:r>
              <a:rPr lang="en-US" sz="1300"/>
              <a:t> with all modern mobiles </a:t>
            </a:r>
            <a:r>
              <a:rPr baseline="30000" lang="en-US" sz="1300"/>
              <a:t>6</a:t>
            </a:r>
            <a:r>
              <a:rPr lang="en-US" sz="1300"/>
              <a:t>. </a:t>
            </a:r>
            <a:endParaRPr sz="1300"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8750" y="1052750"/>
            <a:ext cx="3313099" cy="11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721525" y="1185663"/>
            <a:ext cx="33132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 mobile phone will send the processed speech file to a server over a bidirectional WiFi network.</a:t>
            </a:r>
            <a:endParaRPr sz="1300"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5275" y="2307850"/>
            <a:ext cx="2036800" cy="39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0" y="3167300"/>
            <a:ext cx="1608900" cy="27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server will be Linux based with a Python and C/C++ environment.</a:t>
            </a:r>
            <a:br>
              <a:rPr lang="en-US" sz="1300"/>
            </a:br>
            <a:br>
              <a:rPr lang="en-US" sz="1300"/>
            </a:br>
            <a:r>
              <a:rPr lang="en-US" sz="1300"/>
              <a:t>The Speech-to-</a:t>
            </a:r>
            <a:br>
              <a:rPr lang="en-US" sz="1300"/>
            </a:br>
            <a:r>
              <a:rPr lang="en-US" sz="1300"/>
              <a:t>text API will be hosted on the server. Natural Language Processing will post-process the text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2900" y="438788"/>
            <a:ext cx="1716901" cy="150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152388" y="4388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3: The Display Unit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4175"/>
            <a:ext cx="9144000" cy="9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025" y="1250737"/>
            <a:ext cx="2045600" cy="1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222875" y="1508913"/>
            <a:ext cx="1363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Microcontroller must be C/C++ based and have at least 6 KB RAM</a:t>
            </a:r>
            <a:r>
              <a:rPr baseline="30000" lang="en-US" sz="1300"/>
              <a:t> 7</a:t>
            </a:r>
            <a:endParaRPr baseline="30000" sz="1300"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8037" y="3120825"/>
            <a:ext cx="1900625" cy="1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176625" y="3501075"/>
            <a:ext cx="13113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Microcontroller must be SPI and I2C compatible</a:t>
            </a:r>
            <a:endParaRPr sz="1300"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2575" y="1944750"/>
            <a:ext cx="5717901" cy="37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1875" y="1064175"/>
            <a:ext cx="4053151" cy="16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3403650" y="1250725"/>
            <a:ext cx="37896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LCD/LED screen must have a minimum font size of 25 pts </a:t>
            </a:r>
            <a:r>
              <a:rPr baseline="30000" lang="en-US" sz="1300"/>
              <a:t>8</a:t>
            </a:r>
            <a:r>
              <a:rPr lang="en-US" sz="1300"/>
              <a:t> to be visible from 5 feet.</a:t>
            </a:r>
            <a:br>
              <a:rPr lang="en-US" sz="1300"/>
            </a:br>
            <a:br>
              <a:rPr lang="en-US" sz="800"/>
            </a:br>
            <a:r>
              <a:rPr lang="en-US" sz="1300"/>
              <a:t>The speed of the text will be adjustable to at least 80 words per minute</a:t>
            </a:r>
            <a:r>
              <a:rPr baseline="30000" lang="en-US" sz="1300"/>
              <a:t>9</a:t>
            </a:r>
            <a:r>
              <a:rPr lang="en-US" sz="1300"/>
              <a:t>.</a:t>
            </a:r>
            <a:br>
              <a:rPr lang="en-US" sz="1300"/>
            </a:br>
            <a:endParaRPr sz="1300"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0472" y="445045"/>
            <a:ext cx="1643524" cy="142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Significant Custom Hardware</a:t>
            </a:r>
            <a:endParaRPr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D</a:t>
            </a:r>
            <a:r>
              <a:rPr lang="en-US" sz="2000"/>
              <a:t>esigning the PCB for the microphone unit and central unit, which consists of the lightweight microphone, preamplifier, filter(s), analog to digital converter, microcontroller, and bluetooth chip.</a:t>
            </a:r>
            <a:br>
              <a:rPr lang="en-US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The PCB will process, sample, and transmit the speaker’s voice over a bluetooth network.</a:t>
            </a:r>
            <a:br>
              <a:rPr lang="en-US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The PCB will communicate with an LED/LCD as well as a bluetooth chip using SPI or I2C.</a:t>
            </a:r>
            <a:br>
              <a:rPr lang="en-US" sz="2000"/>
            </a:b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The entire PCB system must weigh less than the weight stated in the system specs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Analysis Part 1</a:t>
            </a:r>
            <a:endParaRPr/>
          </a:p>
        </p:txBody>
      </p:sp>
      <p:graphicFrame>
        <p:nvGraphicFramePr>
          <p:cNvPr id="213" name="Google Shape;213;p25"/>
          <p:cNvGraphicFramePr/>
          <p:nvPr/>
        </p:nvGraphicFramePr>
        <p:xfrm>
          <a:off x="372975" y="1287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{822E357C-E744-4619-993B-213182662F59}</a:tableStyleId>
              </a:tblPr>
              <a:tblGrid>
                <a:gridCol w="2099525"/>
                <a:gridCol w="2099525"/>
                <a:gridCol w="2099525"/>
                <a:gridCol w="2099525"/>
              </a:tblGrid>
              <a:tr h="39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</a:t>
                      </a:r>
                      <a:endParaRPr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Per Unit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Project Cost</a:t>
                      </a: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[$]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81C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Fabric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Elastic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.65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Bluetooth </a:t>
                      </a:r>
                      <a:r>
                        <a:rPr lang="en-US"/>
                        <a:t>Receiver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.75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Preamplifier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.25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Filter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.50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Lithium-Ion Battery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3.5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Microphone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.85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LED/LCD Screen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Analysis Part 2</a:t>
            </a:r>
            <a:endParaRPr/>
          </a:p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graphicFrame>
        <p:nvGraphicFramePr>
          <p:cNvPr id="220" name="Google Shape;220;p26"/>
          <p:cNvGraphicFramePr/>
          <p:nvPr/>
        </p:nvGraphicFramePr>
        <p:xfrm>
          <a:off x="372975" y="1287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{822E357C-E744-4619-993B-213182662F59}</a:tableStyleId>
              </a:tblPr>
              <a:tblGrid>
                <a:gridCol w="2099525"/>
                <a:gridCol w="2099525"/>
                <a:gridCol w="2099525"/>
                <a:gridCol w="2099525"/>
              </a:tblGrid>
              <a:tr h="484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</a:t>
                      </a:r>
                      <a:endParaRPr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[$] Per Unit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Project Cost [$]</a:t>
                      </a:r>
                      <a:endParaRPr b="1">
                        <a:solidFill>
                          <a:srgbClr val="881C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Microcontroller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.85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Cloud Service [ 60 min 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Variable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3D Printed </a:t>
                      </a:r>
                      <a:r>
                        <a:rPr lang="en-US"/>
                        <a:t>Enclosure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Free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LCD Protector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.4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Free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PCB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1" name="Google Shape;221;p26"/>
          <p:cNvGraphicFramePr/>
          <p:nvPr/>
        </p:nvGraphicFramePr>
        <p:xfrm>
          <a:off x="372975" y="422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{822E357C-E744-4619-993B-213182662F59}</a:tableStyleId>
              </a:tblPr>
              <a:tblGrid>
                <a:gridCol w="2930125"/>
                <a:gridCol w="660575"/>
              </a:tblGrid>
              <a:tr h="43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Production Cost* [$]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25.89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6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881C1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Project Cost [$]</a:t>
                      </a:r>
                      <a:endParaRPr b="1">
                        <a:solidFill>
                          <a:srgbClr val="881C1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2" name="Google Shape;222;p26"/>
          <p:cNvSpPr txBox="1"/>
          <p:nvPr/>
        </p:nvSpPr>
        <p:spPr>
          <a:xfrm>
            <a:off x="209800" y="6543300"/>
            <a:ext cx="74613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*Production cost is per 10,000 pieces. Sources: Digikey and Alibaba 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Deliverables</a:t>
            </a:r>
            <a:endParaRPr/>
          </a:p>
        </p:txBody>
      </p:sp>
      <p:sp>
        <p:nvSpPr>
          <p:cNvPr id="228" name="Google Shape;228;p27"/>
          <p:cNvSpPr txBox="1"/>
          <p:nvPr>
            <p:ph idx="2" type="body"/>
          </p:nvPr>
        </p:nvSpPr>
        <p:spPr>
          <a:xfrm>
            <a:off x="147725" y="1546100"/>
            <a:ext cx="8853300" cy="45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FFFFFF"/>
                </a:highlight>
              </a:rPr>
              <a:t>By MDR the three subsystems will be complete 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rgbClr val="FFFFFF"/>
                </a:highlight>
              </a:rPr>
              <a:t>The Microphone Unit 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rgbClr val="FFFFFF"/>
                </a:highlight>
              </a:rPr>
              <a:t>The Mobile/Cloud Unit </a:t>
            </a:r>
            <a:endParaRPr sz="2000"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2000">
                <a:highlight>
                  <a:srgbClr val="FFFFFF"/>
                </a:highlight>
              </a:rPr>
              <a:t>The Display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3182201"/>
            <a:ext cx="3041499" cy="27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37" y="2767887"/>
            <a:ext cx="3603025" cy="28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4180375" y="2165288"/>
            <a:ext cx="47148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Rushiv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Verdana"/>
              <a:buChar char="-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Selecting appropriate cloud platform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Verdana"/>
              <a:buChar char="-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Host a Speech-to-Text API on the cloud and apply Natural Language Processing for post-processing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Verdana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Adjust the parameters to avoid over/under fitting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Verdana"/>
              <a:buChar char="-"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Connect a Mobile Device to the server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725" y="3182201"/>
            <a:ext cx="3926807" cy="2705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4242175" y="2165300"/>
            <a:ext cx="45912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Jennifer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Selecting electrical components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Scaling the electrical impulse from microphone 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Hirad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Selecting electrical components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Filter Design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Converting analog to digital signal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Rushiv/ Chidinma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Selecting Microcontroller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4180375" y="2190750"/>
            <a:ext cx="45912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Chidinma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 appropriate LED/LCD screen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Print messages on the LED/LCD screen Adjust the speed and font to 80 wpm and 25+ pt.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 up bluetooth connections and run dummy tests from a mobile phone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Management</a:t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43700"/>
            <a:ext cx="8839197" cy="191693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168000" y="1356500"/>
            <a:ext cx="88080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Team Coordinator: Rushiv Arora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Altium Lead: Jennifer Gosselin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Budget Management Lead: Chidinma </a:t>
            </a: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Ejiofor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1625"/>
            <a:ext cx="9144000" cy="15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3350200" y="2798375"/>
            <a:ext cx="50055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sz="320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sz="360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24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50" y="1448675"/>
            <a:ext cx="1720300" cy="17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234925" y="3218800"/>
            <a:ext cx="20967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Rushiv Arora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CS/CompE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388" y="1448675"/>
            <a:ext cx="1820288" cy="17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309525" y="3218800"/>
            <a:ext cx="20967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Chidinma Ejiofor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CompE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9175" y="1440975"/>
            <a:ext cx="1820300" cy="182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790975" y="3268400"/>
            <a:ext cx="20967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Hirad Tabatabaei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6988" y="3687958"/>
            <a:ext cx="1408612" cy="195981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367203" y="5555800"/>
            <a:ext cx="2583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Professor Dennis Goeckel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Faculty Advisor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2835" y="1469625"/>
            <a:ext cx="1609741" cy="17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619350" y="3218800"/>
            <a:ext cx="20967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Jennifer Gosselin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04800" y="1274125"/>
            <a:ext cx="45603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“With the onset of the Covid-19 pandemic, the world was </a:t>
            </a:r>
            <a:r>
              <a:rPr b="1" i="1" lang="en-U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forced to wear face masks</a:t>
            </a: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public, highlighting an issue faced by professionals who wear masks for their jobs:</a:t>
            </a:r>
            <a:r>
              <a:rPr i="1" lang="en-US" sz="18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muffled voices and incomprehensible speech</a:t>
            </a:r>
            <a:r>
              <a:rPr i="1"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especially for those with hearing impairments.”</a:t>
            </a:r>
            <a:endParaRPr i="1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2248"/>
            <a:ext cx="2976624" cy="26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0" y="1206676"/>
            <a:ext cx="2412376" cy="21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700" y="3588425"/>
            <a:ext cx="20764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4668150" y="3681550"/>
            <a:ext cx="4287900" cy="24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solidFill>
                  <a:srgbClr val="434343"/>
                </a:solidFill>
              </a:rPr>
              <a:t>“</a:t>
            </a:r>
            <a:r>
              <a:rPr i="1" lang="en-US" sz="1800">
                <a:solidFill>
                  <a:srgbClr val="434343"/>
                </a:solidFill>
              </a:rPr>
              <a:t>Captcha-Mask will be a lightweight speech-to-text system that rests in custom masks and </a:t>
            </a:r>
            <a:r>
              <a:rPr b="1" i="1" lang="en-US" sz="1800">
                <a:highlight>
                  <a:srgbClr val="FFFFFF"/>
                </a:highlight>
              </a:rPr>
              <a:t>prints audio-to-text on screens to better help people</a:t>
            </a:r>
            <a:r>
              <a:rPr i="1" lang="en-US" sz="1800">
                <a:solidFill>
                  <a:srgbClr val="434343"/>
                </a:solidFill>
                <a:highlight>
                  <a:srgbClr val="FFFFFF"/>
                </a:highlight>
              </a:rPr>
              <a:t>,</a:t>
            </a:r>
            <a:r>
              <a:rPr i="1" lang="en-US" sz="1800">
                <a:solidFill>
                  <a:srgbClr val="434343"/>
                </a:solidFill>
              </a:rPr>
              <a:t> especially those with hearing impairments, understand their mask wearing counterparts.”</a:t>
            </a:r>
            <a:endParaRPr i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858575" y="3870925"/>
            <a:ext cx="14031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Can you hear me?</a:t>
            </a:r>
            <a:endParaRPr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8800" y="1027500"/>
            <a:ext cx="2770100" cy="2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1925" y="1027500"/>
            <a:ext cx="1727475" cy="16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 Of Competing solutions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04800" y="1089125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There are other devices out there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which can be used for closed captioning and/or helping hearing impaired people. However, each of products have their own backdrops: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Captioned Telephone</a:t>
            </a:r>
            <a:r>
              <a:rPr baseline="30000"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Product with a screen displaying words during a phone call. Used primarily by hearing impaired people.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5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Problems: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48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Not Portable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Not adjustable to the speed of the speaker</a:t>
            </a:r>
            <a:endParaRPr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850" y="3193475"/>
            <a:ext cx="2785901" cy="17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Survey Of Competing solutions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04800" y="11811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	Captioned Glasses for Movies</a:t>
            </a:r>
            <a:r>
              <a:rPr baseline="30000"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Problems: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48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Captions are too small to read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The battery life is low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3.    Transparent Masks</a:t>
            </a:r>
            <a:r>
              <a:rPr baseline="30000"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48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Lip reading is an ineffective form of communicating</a:t>
            </a:r>
            <a:br>
              <a:rPr lang="en-US" sz="1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and many hearing impaired/deaf people cannot </a:t>
            </a:r>
            <a:br>
              <a:rPr lang="en-US" sz="1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read lips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925" y="1598875"/>
            <a:ext cx="2759725" cy="155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500" y="4008275"/>
            <a:ext cx="2616500" cy="1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62" y="3430525"/>
            <a:ext cx="2855714" cy="2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Solution: Captcha-Mask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700" y="1193325"/>
            <a:ext cx="2985925" cy="26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6925" y="1019550"/>
            <a:ext cx="2626934" cy="265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8"/>
          <p:cNvCxnSpPr/>
          <p:nvPr/>
        </p:nvCxnSpPr>
        <p:spPr>
          <a:xfrm flipH="1" rot="10800000">
            <a:off x="2908350" y="4095750"/>
            <a:ext cx="3632100" cy="1835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0" name="Google Shape;120;p18"/>
          <p:cNvSpPr txBox="1"/>
          <p:nvPr/>
        </p:nvSpPr>
        <p:spPr>
          <a:xfrm>
            <a:off x="4627175" y="5022150"/>
            <a:ext cx="76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6 ft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5550" y="1143012"/>
            <a:ext cx="3339327" cy="19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725963" y="1867675"/>
            <a:ext cx="2045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Cloud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285075" y="4548150"/>
            <a:ext cx="668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Hello</a:t>
            </a:r>
            <a:endParaRPr i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102200" y="2565150"/>
            <a:ext cx="760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World</a:t>
            </a:r>
            <a:endParaRPr i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775" y="3430523"/>
            <a:ext cx="1610330" cy="11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6175" y="2001263"/>
            <a:ext cx="1718368" cy="11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2478400" y="3811713"/>
            <a:ext cx="760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Hello</a:t>
            </a:r>
            <a:endParaRPr i="1"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725464" y="2302950"/>
            <a:ext cx="8598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Verdana"/>
                <a:ea typeface="Verdana"/>
                <a:cs typeface="Verdana"/>
                <a:sym typeface="Verdana"/>
              </a:rPr>
              <a:t>World</a:t>
            </a:r>
            <a:endParaRPr i="1" sz="1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4463" y="4548145"/>
            <a:ext cx="668700" cy="697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8"/>
          <p:cNvCxnSpPr/>
          <p:nvPr/>
        </p:nvCxnSpPr>
        <p:spPr>
          <a:xfrm flipH="1" rot="10800000">
            <a:off x="2058700" y="5022150"/>
            <a:ext cx="1180200" cy="1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/>
          <p:nvPr/>
        </p:nvCxnSpPr>
        <p:spPr>
          <a:xfrm flipH="1" rot="10800000">
            <a:off x="1953775" y="4864875"/>
            <a:ext cx="1324500" cy="2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2" name="Google Shape;132;p18"/>
          <p:cNvCxnSpPr/>
          <p:nvPr/>
        </p:nvCxnSpPr>
        <p:spPr>
          <a:xfrm flipH="1" rot="10800000">
            <a:off x="5861425" y="3124050"/>
            <a:ext cx="1251000" cy="82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8"/>
          <p:cNvCxnSpPr/>
          <p:nvPr/>
        </p:nvCxnSpPr>
        <p:spPr>
          <a:xfrm flipH="1" rot="10800000">
            <a:off x="5756525" y="3013975"/>
            <a:ext cx="1257900" cy="8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4" name="Google Shape;134;p18"/>
          <p:cNvCxnSpPr/>
          <p:nvPr/>
        </p:nvCxnSpPr>
        <p:spPr>
          <a:xfrm flipH="1" rot="10800000">
            <a:off x="3707513" y="3013975"/>
            <a:ext cx="155400" cy="13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8"/>
          <p:cNvCxnSpPr/>
          <p:nvPr/>
        </p:nvCxnSpPr>
        <p:spPr>
          <a:xfrm rot="10800000">
            <a:off x="4697725" y="2890475"/>
            <a:ext cx="442500" cy="8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36" name="Google Shape;13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0238" y="3845045"/>
            <a:ext cx="668700" cy="697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8"/>
          <p:cNvCxnSpPr/>
          <p:nvPr/>
        </p:nvCxnSpPr>
        <p:spPr>
          <a:xfrm rot="10800000">
            <a:off x="4786175" y="2818513"/>
            <a:ext cx="442500" cy="8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8"/>
          <p:cNvCxnSpPr/>
          <p:nvPr/>
        </p:nvCxnSpPr>
        <p:spPr>
          <a:xfrm flipH="1" rot="10800000">
            <a:off x="3828138" y="3013975"/>
            <a:ext cx="155400" cy="13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Specifications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381000" y="1371600"/>
            <a:ext cx="86136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Performance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Battery Life of at least 1 hour on full charge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Power up in 3 seconds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Power down in 3 seconds </a:t>
            </a:r>
            <a:endParaRPr b="1" sz="2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Features</a:t>
            </a:r>
            <a:endParaRPr b="1"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Can capture 80 wpm or more </a:t>
            </a:r>
            <a:r>
              <a:rPr baseline="30000" lang="en-US" sz="1900"/>
              <a:t>4</a:t>
            </a:r>
            <a:endParaRPr sz="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Bluetooth Connectivity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Text readable from 6ft</a:t>
            </a:r>
            <a:endParaRPr b="1" sz="20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2000"/>
              <a:t>Cost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900"/>
              <a:t>Project Cost [$262]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Production Cost [$25.89]</a:t>
            </a:r>
            <a:endParaRPr sz="19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2000"/>
              <a:t>Weight[Limit 100 Grams]</a:t>
            </a:r>
            <a:endParaRPr sz="19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5" name="Google Shape;145;p19"/>
          <p:cNvSpPr txBox="1"/>
          <p:nvPr/>
        </p:nvSpPr>
        <p:spPr>
          <a:xfrm>
            <a:off x="209800" y="6543300"/>
            <a:ext cx="4143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*Cost per 10,000 units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152388" y="4388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Preliminary Design/Block Diagram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972200"/>
            <a:ext cx="9144000" cy="9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425" y="938975"/>
            <a:ext cx="5923514" cy="510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1675" y="2381125"/>
            <a:ext cx="1170325" cy="4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450" y="1115725"/>
            <a:ext cx="962225" cy="2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599" y="3878146"/>
            <a:ext cx="829075" cy="20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4499" y="3094620"/>
            <a:ext cx="698350" cy="17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0" y="1715525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Hardware located on the inside of the mask</a:t>
            </a:r>
            <a:endParaRPr sz="1300"/>
          </a:p>
        </p:txBody>
      </p:sp>
      <p:sp>
        <p:nvSpPr>
          <p:cNvPr id="158" name="Google Shape;158;p20"/>
          <p:cNvSpPr txBox="1"/>
          <p:nvPr/>
        </p:nvSpPr>
        <p:spPr>
          <a:xfrm>
            <a:off x="0" y="3957675"/>
            <a:ext cx="1350600" cy="19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Mobile Phone located within 6 feet of the person. Server located remotely on the US East Coast</a:t>
            </a:r>
            <a:endParaRPr sz="1300"/>
          </a:p>
        </p:txBody>
      </p:sp>
      <p:sp>
        <p:nvSpPr>
          <p:cNvPr id="159" name="Google Shape;159;p20"/>
          <p:cNvSpPr txBox="1"/>
          <p:nvPr/>
        </p:nvSpPr>
        <p:spPr>
          <a:xfrm>
            <a:off x="7858800" y="3415100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Hardware located on the outside of the mask</a:t>
            </a:r>
            <a:endParaRPr sz="1300"/>
          </a:p>
        </p:txBody>
      </p:sp>
      <p:sp>
        <p:nvSpPr>
          <p:cNvPr id="160" name="Google Shape;160;p20"/>
          <p:cNvSpPr txBox="1"/>
          <p:nvPr/>
        </p:nvSpPr>
        <p:spPr>
          <a:xfrm>
            <a:off x="4199325" y="1770350"/>
            <a:ext cx="11703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Located on the inside of the mask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152388" y="438800"/>
            <a:ext cx="8839200" cy="53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1: The Microphone Unit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4175"/>
            <a:ext cx="9144000" cy="9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75" y="972188"/>
            <a:ext cx="5732049" cy="509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7200" y="2023250"/>
            <a:ext cx="2300876" cy="20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6123675" y="2137400"/>
            <a:ext cx="20064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system will be powered by a rechargeable lithium-ion</a:t>
            </a:r>
            <a:r>
              <a:rPr baseline="30000" lang="en-US" sz="1300"/>
              <a:t>5</a:t>
            </a:r>
            <a:r>
              <a:rPr lang="en-US" sz="1300"/>
              <a:t> battery. Minimum battery life of 1-hour</a:t>
            </a:r>
            <a:endParaRPr sz="13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925" y="1323325"/>
            <a:ext cx="1600100" cy="341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514300" y="1427975"/>
            <a:ext cx="10803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PCB design will consists of the component shown in this unit.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The system will weigh less than 100 grams.</a:t>
            </a:r>
            <a:endParaRPr sz="1300"/>
          </a:p>
        </p:txBody>
      </p:sp>
      <p:sp>
        <p:nvSpPr>
          <p:cNvPr id="172" name="Google Shape;172;p21"/>
          <p:cNvSpPr txBox="1"/>
          <p:nvPr/>
        </p:nvSpPr>
        <p:spPr>
          <a:xfrm>
            <a:off x="65575" y="6569400"/>
            <a:ext cx="5389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3900" y="438800"/>
            <a:ext cx="1600101" cy="14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